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60" r:id="rId3"/>
    <p:sldId id="258" r:id="rId4"/>
    <p:sldId id="259" r:id="rId5"/>
    <p:sldId id="261" r:id="rId6"/>
    <p:sldId id="262" r:id="rId7"/>
    <p:sldId id="263" r:id="rId8"/>
    <p:sldId id="266" r:id="rId9"/>
    <p:sldId id="264" r:id="rId10"/>
    <p:sldId id="265" r:id="rId11"/>
    <p:sldId id="267" r:id="rId12"/>
    <p:sldId id="268" r:id="rId13"/>
    <p:sldId id="269" r:id="rId14"/>
    <p:sldId id="257" r:id="rId15"/>
    <p:sldId id="270" r:id="rId16"/>
    <p:sldId id="271" r:id="rId17"/>
    <p:sldId id="272" r:id="rId18"/>
    <p:sldId id="273" r:id="rId19"/>
    <p:sldId id="276" r:id="rId20"/>
    <p:sldId id="274" r:id="rId21"/>
    <p:sldId id="277" r:id="rId22"/>
    <p:sldId id="279" r:id="rId23"/>
    <p:sldId id="278" r:id="rId24"/>
    <p:sldId id="275" r:id="rId25"/>
    <p:sldId id="281" r:id="rId26"/>
    <p:sldId id="28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05"/>
    <p:restoredTop sz="96332"/>
  </p:normalViewPr>
  <p:slideViewPr>
    <p:cSldViewPr snapToGrid="0" snapToObjects="1">
      <p:cViewPr>
        <p:scale>
          <a:sx n="111" d="100"/>
          <a:sy n="111" d="100"/>
        </p:scale>
        <p:origin x="696" y="6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811682-8E8B-5E4E-B9A8-7C30F3368B82}" type="datetimeFigureOut">
              <a:rPr lang="en-US" smtClean="0"/>
              <a:t>6/25/21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3D05AB-9D45-1941-95A6-58BCB464E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346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Missing whether to present it in the table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3D05AB-9D45-1941-95A6-58BCB464EE5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989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77CC5-BEA5-7D4E-9E1C-7D3095FB67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7D6CE3-2629-5B47-BF55-A45C2064CF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9BFA8-E975-8744-A7D2-E64462217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E8A4-AB21-754E-845E-C1D32D683714}" type="datetimeFigureOut">
              <a:rPr lang="en-US" smtClean="0"/>
              <a:t>6/25/21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9B63BD-2B19-2D45-A02A-374E6D66E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8B315E-6B77-404A-B842-AEEEB5AE1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7B6B-BA30-D243-A837-E4A3C1764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599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B8C60-124A-F741-9DA9-BA6EC3AA0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C3B493-D6CB-A24B-BE51-464F517D9F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7BF3C-0680-DC40-8AD4-95002D523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E8A4-AB21-754E-845E-C1D32D683714}" type="datetimeFigureOut">
              <a:rPr lang="en-US" smtClean="0"/>
              <a:t>6/25/21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FA9E92-BD11-914A-8F9F-505E5C68D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E6300-E615-C54F-83B4-26AFA3E28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7B6B-BA30-D243-A837-E4A3C1764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706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0BDE94-5BBA-9346-BC6E-1E4B509181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111F26-5372-B043-8D77-678AFDA421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35F59E-D655-7F42-81A5-AF49E697A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E8A4-AB21-754E-845E-C1D32D683714}" type="datetimeFigureOut">
              <a:rPr lang="en-US" smtClean="0"/>
              <a:t>6/25/21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00AA9-E1F0-0A49-A39C-4AD93E5C3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4BBBCA-2325-BB44-AEF6-BBE99893F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7B6B-BA30-D243-A837-E4A3C1764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324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69BAE-12B3-734E-B892-8FEA69DCF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D8F09-5080-0B4E-A1B8-F7CED91260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F24EEE-E898-614A-A8F0-237C16ABF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E8A4-AB21-754E-845E-C1D32D683714}" type="datetimeFigureOut">
              <a:rPr lang="en-US" smtClean="0"/>
              <a:t>6/25/21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3C10A8-D5B5-0B4F-B255-F2904111A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00279-051F-214D-A772-88F745CEC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7B6B-BA30-D243-A837-E4A3C1764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32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0A232-B69B-2E4A-86BA-94220051B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8323D-2D53-9D44-A59D-5691296748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CA443-D038-7744-8C74-89E93DB73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E8A4-AB21-754E-845E-C1D32D683714}" type="datetimeFigureOut">
              <a:rPr lang="en-US" smtClean="0"/>
              <a:t>6/25/21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02B7F-A22C-094E-916B-3640DFDA7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1E2BE-4A70-DC46-BB70-2D36D4DC8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7B6B-BA30-D243-A837-E4A3C1764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369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BD41D-893E-E24F-9034-A62788696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61F79-8A10-9148-B1DF-F50FDB0589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BDC18A-9EAA-144A-8999-B51F9D23B9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8EFB03-EF84-014E-942D-274413C05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E8A4-AB21-754E-845E-C1D32D683714}" type="datetimeFigureOut">
              <a:rPr lang="en-US" smtClean="0"/>
              <a:t>6/25/21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EB4CAC-8E9C-7747-8824-2ED45C0E1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B52C3B-ADA7-1A45-A347-032A0B91C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7B6B-BA30-D243-A837-E4A3C1764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229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1D574-D850-C045-A57D-34A75285E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C79B42-4D80-CD48-803F-850C21F60A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5BC74E-247E-EE47-8EF6-BA1BBD8444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DFD52A-BD38-524D-A8EC-1111F0FCA8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DCEF88-3E69-A04C-AC80-0BC0E2AEFD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DDB814-0F07-D543-81EF-3EF51C958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E8A4-AB21-754E-845E-C1D32D683714}" type="datetimeFigureOut">
              <a:rPr lang="en-US" smtClean="0"/>
              <a:t>6/25/21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B56EC8-A1CF-554A-9F7B-ADC83BEFD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276A4D-A0C6-A042-A407-FE40BF04F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7B6B-BA30-D243-A837-E4A3C1764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579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BDBB3-9647-5A40-A9A4-20E210E3D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B936C9-CDF0-E449-BBBE-363F08922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E8A4-AB21-754E-845E-C1D32D683714}" type="datetimeFigureOut">
              <a:rPr lang="en-US" smtClean="0"/>
              <a:t>6/25/21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F169CC-3672-924B-A81B-FA89284F1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34C8ED-A6FB-6C4E-9723-497B156EA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7B6B-BA30-D243-A837-E4A3C1764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062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C88A1F-C4A7-2746-898A-770243B0F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E8A4-AB21-754E-845E-C1D32D683714}" type="datetimeFigureOut">
              <a:rPr lang="en-US" smtClean="0"/>
              <a:t>6/25/21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96EC9E-7194-DD43-9AE4-838573570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25D3B5-9532-AC46-959B-C3179C2FA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7B6B-BA30-D243-A837-E4A3C1764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78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896A9-2DA3-DE4E-88E8-AC949F3E9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89D55-97C7-3947-AFAA-186696BF4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F243B9-72F1-CC41-B17E-DD62F8BF16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196C8-E88C-F248-AA81-EF1E8FD6B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E8A4-AB21-754E-845E-C1D32D683714}" type="datetimeFigureOut">
              <a:rPr lang="en-US" smtClean="0"/>
              <a:t>6/25/21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2831B2-676E-284D-BA13-030C28343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F3F07B-206F-5241-8F9D-D1035FF43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7B6B-BA30-D243-A837-E4A3C1764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975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59AA4-55E1-0F4A-8FA6-D0A9E2CF2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BE4217-7D9F-474F-A667-D6DE8301C1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E92960-F6B7-DD49-857B-1C6685F6BC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5886FC-2A0D-2F4F-B647-5803C53A6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E8A4-AB21-754E-845E-C1D32D683714}" type="datetimeFigureOut">
              <a:rPr lang="en-US" smtClean="0"/>
              <a:t>6/25/21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237006-75A0-D741-A186-C7922DD89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0F827-C7D1-734E-857D-14A66618C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7B6B-BA30-D243-A837-E4A3C1764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827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246392-86D9-374A-8095-666E2DD9B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C4738E-6C4C-6C4D-B6B9-B842769DF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BB4044-5D27-4A4A-8F06-85C2D79EE2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0E8A4-AB21-754E-845E-C1D32D683714}" type="datetimeFigureOut">
              <a:rPr lang="en-US" smtClean="0"/>
              <a:t>6/25/21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832C97-378D-4440-8FE2-9CF3A2C56C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0C8C9-E817-174E-8574-942CA0D63A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037B6B-BA30-D243-A837-E4A3C1764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101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8186F-CAA0-0C43-A45F-6809C4EEF3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4CCD97-3D0C-454A-96BB-696E6B7D6C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611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EE47E-7187-5448-A3DB-EA3470016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DD8987D-CC57-7B40-B7FF-62D2747535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52398" y="2799736"/>
            <a:ext cx="6258492" cy="3752264"/>
          </a:xfrm>
          <a:prstGeom prst="rect">
            <a:avLst/>
          </a:prstGeom>
        </p:spPr>
      </p:pic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5797652-26BA-4C45-995F-76939D4358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0494"/>
            <a:ext cx="12192000" cy="24346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314B44-4442-4648-B154-F9FF2DA880B6}"/>
              </a:ext>
            </a:extLst>
          </p:cNvPr>
          <p:cNvSpPr txBox="1"/>
          <p:nvPr/>
        </p:nvSpPr>
        <p:spPr>
          <a:xfrm>
            <a:off x="233082" y="4365812"/>
            <a:ext cx="245633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Survival analysis (time-to-event calculation is questionable)</a:t>
            </a:r>
          </a:p>
        </p:txBody>
      </p:sp>
    </p:spTree>
    <p:extLst>
      <p:ext uri="{BB962C8B-B14F-4D97-AF65-F5344CB8AC3E}">
        <p14:creationId xmlns:p14="http://schemas.microsoft.com/office/powerpoint/2010/main" val="536212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166DF-AE7D-8D4C-B9EE-4C7A7CFC8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Cancer subgroup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839C4-61D0-CE40-9E8C-5005798E0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or two table</a:t>
            </a:r>
          </a:p>
        </p:txBody>
      </p:sp>
    </p:spTree>
    <p:extLst>
      <p:ext uri="{BB962C8B-B14F-4D97-AF65-F5344CB8AC3E}">
        <p14:creationId xmlns:p14="http://schemas.microsoft.com/office/powerpoint/2010/main" val="2459089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56BB8-D9C8-5442-A1D2-D74AD1B18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0531E94-C13B-2E47-9176-1D65ACFEF2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612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C3DB2-E96C-6F47-B173-F44E52FD9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1A1CE-4D2D-4042-98EC-B3F408E52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comorbidity will be used? Whether to use </a:t>
            </a:r>
            <a:r>
              <a:rPr lang="en-US" dirty="0" err="1"/>
              <a:t>Charlson</a:t>
            </a:r>
            <a:r>
              <a:rPr lang="en-US" dirty="0"/>
              <a:t> comorbidity index.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955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45F99-E9B7-894B-AC12-16295282D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Few modification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9AFDC-7A7E-9945-BD91-054354038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use </a:t>
            </a:r>
            <a:r>
              <a:rPr lang="en-US" dirty="0" err="1"/>
              <a:t>n_comorbity_gp</a:t>
            </a:r>
            <a:r>
              <a:rPr lang="en-US" dirty="0"/>
              <a:t>, </a:t>
            </a:r>
            <a:r>
              <a:rPr lang="en-US" dirty="0" err="1"/>
              <a:t>n_posi_comorb_gp</a:t>
            </a:r>
            <a:r>
              <a:rPr lang="en-US" dirty="0"/>
              <a:t> as categorical variable instead of </a:t>
            </a:r>
            <a:r>
              <a:rPr lang="en-US" dirty="0" err="1"/>
              <a:t>n_comorbity</a:t>
            </a:r>
            <a:r>
              <a:rPr lang="en-US" dirty="0"/>
              <a:t>, </a:t>
            </a:r>
            <a:r>
              <a:rPr lang="en-US" dirty="0" err="1"/>
              <a:t>n_posi</a:t>
            </a:r>
            <a:r>
              <a:rPr lang="en-US" dirty="0"/>
              <a:t>_ </a:t>
            </a:r>
            <a:r>
              <a:rPr lang="en-US" dirty="0" err="1"/>
              <a:t>comorb</a:t>
            </a:r>
            <a:r>
              <a:rPr lang="en-US" dirty="0"/>
              <a:t> as continuous variable</a:t>
            </a:r>
          </a:p>
          <a:p>
            <a:endParaRPr lang="en-US" dirty="0"/>
          </a:p>
          <a:p>
            <a:r>
              <a:rPr lang="en-US" dirty="0" err="1"/>
              <a:t>Age_gp</a:t>
            </a:r>
            <a:r>
              <a:rPr lang="en-US" dirty="0"/>
              <a:t> was used instead of age as a continuous variable</a:t>
            </a:r>
          </a:p>
          <a:p>
            <a:endParaRPr lang="en-US" dirty="0"/>
          </a:p>
          <a:p>
            <a:r>
              <a:rPr lang="en-US" dirty="0"/>
              <a:t>Surgery_4w was used in matching</a:t>
            </a:r>
          </a:p>
        </p:txBody>
      </p:sp>
    </p:spTree>
    <p:extLst>
      <p:ext uri="{BB962C8B-B14F-4D97-AF65-F5344CB8AC3E}">
        <p14:creationId xmlns:p14="http://schemas.microsoft.com/office/powerpoint/2010/main" val="1763765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E94B-C9F0-8643-B2ED-49FDFC96C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cancer date and </a:t>
            </a:r>
            <a:r>
              <a:rPr lang="en-US" dirty="0" err="1"/>
              <a:t>cancer_dx_code</a:t>
            </a:r>
            <a:r>
              <a:rPr lang="en-US" dirty="0"/>
              <a:t> is used?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256CAE5-1212-D445-A04F-B649DD89F9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2750" y="2083594"/>
            <a:ext cx="8826500" cy="3835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C2B603-5217-974C-B7C5-E56F7ED03913}"/>
              </a:ext>
            </a:extLst>
          </p:cNvPr>
          <p:cNvSpPr txBox="1"/>
          <p:nvPr/>
        </p:nvSpPr>
        <p:spPr>
          <a:xfrm>
            <a:off x="838200" y="6069106"/>
            <a:ext cx="3303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earliest cancer date? And the cancer code corresponding to it?</a:t>
            </a:r>
          </a:p>
        </p:txBody>
      </p:sp>
    </p:spTree>
    <p:extLst>
      <p:ext uri="{BB962C8B-B14F-4D97-AF65-F5344CB8AC3E}">
        <p14:creationId xmlns:p14="http://schemas.microsoft.com/office/powerpoint/2010/main" val="38743717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B5366-93CD-5D4C-863A-536F11AA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hospitalization is the old “inpatient” variable?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CC38DD-DB04-A842-A140-503E701EE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5419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4B1EE-ADE7-574D-AD2E-67DDDF849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comorbidity to use? And whether to use </a:t>
            </a:r>
            <a:r>
              <a:rPr lang="en-US" dirty="0" err="1"/>
              <a:t>Charlson</a:t>
            </a:r>
            <a:r>
              <a:rPr lang="en-US" dirty="0"/>
              <a:t> comorbidity index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25A9C35-69DD-3642-AEFC-531669F30C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579518"/>
            <a:ext cx="10515600" cy="2843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6575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1E2F1-15EC-E74A-8766-638BBBE2C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Does the data should based on version 01/28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DAF7090-532C-804D-AE32-3FC06BD4F2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2024" y="2096668"/>
            <a:ext cx="10363200" cy="17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5986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DD083-9AC0-1349-BC4C-30D0D20B1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question about survival analysis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AB690D4-D812-2446-B476-203D9D4034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826" y="1943521"/>
            <a:ext cx="7429500" cy="1587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5758D9-283C-2D44-BCB6-33B5A389D48E}"/>
              </a:ext>
            </a:extLst>
          </p:cNvPr>
          <p:cNvSpPr txBox="1"/>
          <p:nvPr/>
        </p:nvSpPr>
        <p:spPr>
          <a:xfrm>
            <a:off x="7969624" y="1873624"/>
            <a:ext cx="227703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Death30 could be death between 0-60 days </a:t>
            </a:r>
          </a:p>
          <a:p>
            <a:endParaRPr lang="en-US" dirty="0"/>
          </a:p>
          <a:p>
            <a:r>
              <a:rPr lang="en-US" dirty="0"/>
              <a:t>Jun 25 – last record :July 1 death: July 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EC750B-024A-9947-960B-9AD69D05E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826" y="4067735"/>
            <a:ext cx="76327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646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CCBE6-EBB6-8F40-8E31-6EA32F727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53" y="33897"/>
            <a:ext cx="10515600" cy="1325563"/>
          </a:xfrm>
        </p:spPr>
        <p:txBody>
          <a:bodyPr/>
          <a:lstStyle/>
          <a:p>
            <a:r>
              <a:rPr lang="en-US" dirty="0"/>
              <a:t>Backward-AIC from all two-way interactions: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B528DBA-9EFB-444C-A4B7-D9547C638F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7497" y="1359460"/>
            <a:ext cx="7075162" cy="53123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5C58BCC-5C9E-B441-A8FA-3C7ED08BDB05}"/>
              </a:ext>
            </a:extLst>
          </p:cNvPr>
          <p:cNvSpPr/>
          <p:nvPr/>
        </p:nvSpPr>
        <p:spPr>
          <a:xfrm>
            <a:off x="1647497" y="2998693"/>
            <a:ext cx="6913797" cy="3406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4C6988-82B5-5142-B8C2-1E93BECF38DF}"/>
              </a:ext>
            </a:extLst>
          </p:cNvPr>
          <p:cNvSpPr/>
          <p:nvPr/>
        </p:nvSpPr>
        <p:spPr>
          <a:xfrm>
            <a:off x="1647497" y="5813611"/>
            <a:ext cx="6913797" cy="5065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D61555-250D-F949-A9CC-E640CBC3E552}"/>
              </a:ext>
            </a:extLst>
          </p:cNvPr>
          <p:cNvSpPr txBox="1"/>
          <p:nvPr/>
        </p:nvSpPr>
        <p:spPr>
          <a:xfrm>
            <a:off x="9179859" y="2294965"/>
            <a:ext cx="147469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50-65: exp(1.457 – 0.903) = 1.74</a:t>
            </a:r>
          </a:p>
          <a:p>
            <a:endParaRPr lang="en-US" dirty="0"/>
          </a:p>
          <a:p>
            <a:r>
              <a:rPr lang="en-US" dirty="0"/>
              <a:t>65-75: exp(1.457 – 1.337) = 1.127</a:t>
            </a:r>
          </a:p>
          <a:p>
            <a:endParaRPr lang="en-US" dirty="0"/>
          </a:p>
          <a:p>
            <a:r>
              <a:rPr lang="en-US" dirty="0"/>
              <a:t>&gt;= 75: exp(1.457 – 1.520) = 1</a:t>
            </a:r>
          </a:p>
          <a:p>
            <a:r>
              <a:rPr lang="en-US" dirty="0"/>
              <a:t>Maybe remove this one?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969EC8-5DC3-DC49-A9B8-A18EA28330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2659" y="1359460"/>
            <a:ext cx="3260351" cy="93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5967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789D5-9634-C845-B9A4-C3A8B0419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Comments:</a:t>
            </a:r>
            <a:br>
              <a:rPr lang="en-US" dirty="0"/>
            </a:br>
            <a:r>
              <a:rPr lang="en-US" strike="sngStrike" dirty="0"/>
              <a:t>include covid diagnosis date as a covariate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E075AD-7A7E-D043-9B79-CEB1A700F7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6081" y="1690688"/>
            <a:ext cx="4586661" cy="43513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E0EB95-3B1E-3C45-A4DC-0F0B1343D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7385" y="3429000"/>
            <a:ext cx="6784615" cy="10157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9E731E6-B35D-7A4D-8322-73EEBA007D6A}"/>
              </a:ext>
            </a:extLst>
          </p:cNvPr>
          <p:cNvSpPr txBox="1"/>
          <p:nvPr/>
        </p:nvSpPr>
        <p:spPr>
          <a:xfrm>
            <a:off x="6096000" y="5450541"/>
            <a:ext cx="5020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Add Dementia, obesity to covariates</a:t>
            </a:r>
          </a:p>
          <a:p>
            <a:r>
              <a:rPr lang="en-US" dirty="0"/>
              <a:t>use Cardiovascular only instead of myocardial.</a:t>
            </a:r>
          </a:p>
        </p:txBody>
      </p:sp>
    </p:spTree>
    <p:extLst>
      <p:ext uri="{BB962C8B-B14F-4D97-AF65-F5344CB8AC3E}">
        <p14:creationId xmlns:p14="http://schemas.microsoft.com/office/powerpoint/2010/main" val="42547349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C60C7-0752-B441-892B-9FD38C8D6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41C33A-6565-5545-A2F3-EB18969F7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2" y="615220"/>
            <a:ext cx="11658596" cy="2556064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7D94709-F77B-3C4D-A904-3EE0C4F182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6702" y="3591046"/>
            <a:ext cx="11711277" cy="1953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6448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26742-D29B-2148-818B-9636EE1CA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C73280F4-0738-F446-A459-E19A9A913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656791"/>
            <a:ext cx="4925330" cy="2999509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8CE4726-03FE-D14D-81A2-CD0D857DD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868A1A6-ECFB-1D47-B041-095562D7B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014" y="656791"/>
            <a:ext cx="5039014" cy="30874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411DB58-AE77-3042-9E7C-A250127BA8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9909" y="3581320"/>
            <a:ext cx="5346162" cy="327668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B3D1A31-8616-3343-8401-9F4A8B19C6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411" y="3770511"/>
            <a:ext cx="5062317" cy="308748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55009CE-581B-0E45-87CE-BCEBAE01BD62}"/>
              </a:ext>
            </a:extLst>
          </p:cNvPr>
          <p:cNvSpPr txBox="1"/>
          <p:nvPr/>
        </p:nvSpPr>
        <p:spPr>
          <a:xfrm>
            <a:off x="1641764" y="114300"/>
            <a:ext cx="2317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Before matching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B64CAE6-1DFC-F344-BD27-65889A5C1612}"/>
              </a:ext>
            </a:extLst>
          </p:cNvPr>
          <p:cNvSpPr txBox="1"/>
          <p:nvPr/>
        </p:nvSpPr>
        <p:spPr>
          <a:xfrm>
            <a:off x="7859298" y="101420"/>
            <a:ext cx="2317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After matching</a:t>
            </a:r>
          </a:p>
        </p:txBody>
      </p:sp>
    </p:spTree>
    <p:extLst>
      <p:ext uri="{BB962C8B-B14F-4D97-AF65-F5344CB8AC3E}">
        <p14:creationId xmlns:p14="http://schemas.microsoft.com/office/powerpoint/2010/main" val="4533683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2F8F5-8927-C04F-B6A1-41A63C2E8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43AADB6-D459-AD4D-9C2A-F9A7AE8373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7096" y="365125"/>
            <a:ext cx="8247927" cy="6129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8153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5A41F-537F-6E4D-84BA-58E1CE684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Deviation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BBC4870-08B2-FB40-9B70-829D075599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4742" y="1351063"/>
            <a:ext cx="9076374" cy="5292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2921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9ECB3-F82B-3043-936D-B6E841C2C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87783-DA0C-2247-B98F-99296B2372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Time_to_event</a:t>
            </a:r>
            <a:r>
              <a:rPr lang="en-US" dirty="0"/>
              <a:t>  in survival analysis used is defined by Dr. Zhu</a:t>
            </a:r>
          </a:p>
          <a:p>
            <a:endParaRPr lang="en-US" dirty="0"/>
          </a:p>
          <a:p>
            <a:r>
              <a:rPr lang="en-US" dirty="0"/>
              <a:t>Race/age categorization rule is little bit different</a:t>
            </a:r>
          </a:p>
          <a:p>
            <a:endParaRPr lang="en-US" dirty="0"/>
          </a:p>
          <a:p>
            <a:r>
              <a:rPr lang="en-US" dirty="0"/>
              <a:t>Other/Unknown is treated as missing</a:t>
            </a:r>
          </a:p>
        </p:txBody>
      </p:sp>
    </p:spTree>
    <p:extLst>
      <p:ext uri="{BB962C8B-B14F-4D97-AF65-F5344CB8AC3E}">
        <p14:creationId xmlns:p14="http://schemas.microsoft.com/office/powerpoint/2010/main" val="16412707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9B260-6064-6546-8752-6566B340E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Cancer subgroup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5A191-467E-A348-A4A0-CE949ECD4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974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A5F14-D052-B24D-A77B-5DAAEAF0F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" y="60791"/>
            <a:ext cx="10515600" cy="1325563"/>
          </a:xfrm>
        </p:spPr>
        <p:txBody>
          <a:bodyPr/>
          <a:lstStyle/>
          <a:p>
            <a:r>
              <a:rPr lang="en-US" dirty="0"/>
              <a:t>PSM matched on all two-way interactions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152E8A2-440C-AD4E-B678-C1891A9518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2378" y="1162235"/>
            <a:ext cx="8060681" cy="54468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AC45E7F-0E95-A744-9DD7-A376C06985C0}"/>
              </a:ext>
            </a:extLst>
          </p:cNvPr>
          <p:cNvSpPr/>
          <p:nvPr/>
        </p:nvSpPr>
        <p:spPr>
          <a:xfrm>
            <a:off x="3862378" y="2931459"/>
            <a:ext cx="7727576" cy="3406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47A785-5266-7A4B-B881-38D53FB38166}"/>
              </a:ext>
            </a:extLst>
          </p:cNvPr>
          <p:cNvSpPr/>
          <p:nvPr/>
        </p:nvSpPr>
        <p:spPr>
          <a:xfrm>
            <a:off x="3862378" y="5773271"/>
            <a:ext cx="7727576" cy="83579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C4C24E4-7D03-4144-B20A-D301BC273D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25" y="2742547"/>
            <a:ext cx="3407728" cy="2068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781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2E8226-51C9-3047-8B60-205AAFA30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/>
              <a:t>PSM matched on individual comorbidity level</a:t>
            </a:r>
          </a:p>
        </p:txBody>
      </p:sp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2E5B4F53-168B-9A42-BC85-F0683FDB9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93" y="3262465"/>
            <a:ext cx="5485861" cy="3346376"/>
          </a:xfrm>
          <a:prstGeom prst="rect">
            <a:avLst/>
          </a:prstGeom>
        </p:spPr>
      </p:pic>
      <p:pic>
        <p:nvPicPr>
          <p:cNvPr id="7" name="Content Placeholder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5DBF59FA-453B-174F-9760-3A30A0C072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69389" y="2842039"/>
            <a:ext cx="6572634" cy="359851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543CA40-BAC2-4F47-A98C-EE6F8CDCB9E5}"/>
              </a:ext>
            </a:extLst>
          </p:cNvPr>
          <p:cNvSpPr/>
          <p:nvPr/>
        </p:nvSpPr>
        <p:spPr>
          <a:xfrm>
            <a:off x="5769389" y="4326021"/>
            <a:ext cx="6046094" cy="3152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D04621D-5208-864A-9700-F1EEA089407A}"/>
              </a:ext>
            </a:extLst>
          </p:cNvPr>
          <p:cNvSpPr/>
          <p:nvPr/>
        </p:nvSpPr>
        <p:spPr>
          <a:xfrm>
            <a:off x="5847641" y="5441577"/>
            <a:ext cx="6046094" cy="5827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501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F275D-9055-0144-8AEA-988170140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742" y="132043"/>
            <a:ext cx="9542929" cy="755463"/>
          </a:xfrm>
        </p:spPr>
        <p:txBody>
          <a:bodyPr/>
          <a:lstStyle/>
          <a:p>
            <a:r>
              <a:rPr lang="en-US" dirty="0"/>
              <a:t>Without consider interaction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3DC7FB-4690-D142-948C-4E1DD6CBF4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45735" y="4661647"/>
            <a:ext cx="3420759" cy="21461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592741-4302-004F-A793-6B16548E66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056" y="2357718"/>
            <a:ext cx="5306265" cy="361277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F82E01C-8F29-ED4F-8F10-31951FD3758D}"/>
              </a:ext>
            </a:extLst>
          </p:cNvPr>
          <p:cNvSpPr/>
          <p:nvPr/>
        </p:nvSpPr>
        <p:spPr>
          <a:xfrm>
            <a:off x="387055" y="3146612"/>
            <a:ext cx="5306265" cy="4056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27200D-3E02-F84D-8C3B-BB82C66E1C1A}"/>
              </a:ext>
            </a:extLst>
          </p:cNvPr>
          <p:cNvSpPr/>
          <p:nvPr/>
        </p:nvSpPr>
        <p:spPr>
          <a:xfrm>
            <a:off x="6101095" y="4164106"/>
            <a:ext cx="5306265" cy="4975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EBBD10-0246-DD44-ABA8-3D44233A64BF}"/>
              </a:ext>
            </a:extLst>
          </p:cNvPr>
          <p:cNvSpPr txBox="1"/>
          <p:nvPr/>
        </p:nvSpPr>
        <p:spPr>
          <a:xfrm>
            <a:off x="6737168" y="635621"/>
            <a:ext cx="2017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Average treatment effect </a:t>
            </a:r>
            <a:r>
              <a:rPr lang="en-US" dirty="0"/>
              <a:t>in treated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6F05BA-01C8-DE47-B041-D8F0B283987B}"/>
              </a:ext>
            </a:extLst>
          </p:cNvPr>
          <p:cNvSpPr txBox="1"/>
          <p:nvPr/>
        </p:nvSpPr>
        <p:spPr>
          <a:xfrm>
            <a:off x="546847" y="1676400"/>
            <a:ext cx="269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Average effect in an unknown population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2B28937-240E-8145-863B-63FC5C442B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5540" y="1340224"/>
            <a:ext cx="6050954" cy="3612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068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D0AC1-7351-244C-854A-09A5D1B92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2635F12-385A-EB4E-9BBA-6DC1942158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537882"/>
            <a:ext cx="11000044" cy="5782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05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31A32-781C-8D43-9EA6-DB03BA1A4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9E47D88-A3CD-B547-8E25-CE66F61D8B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5684" y="1843554"/>
            <a:ext cx="7052726" cy="43513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8870BF-4DFE-3343-89A0-8DD746E5A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3026" y="2359585"/>
            <a:ext cx="31115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805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5F38F05-D3D8-1F43-A033-981FAA45A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0420" y="5107015"/>
            <a:ext cx="7321580" cy="16084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2942115-AEFD-3E41-B198-936012F33C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0420" y="3353573"/>
            <a:ext cx="7321580" cy="20618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8B2310-6326-A941-959D-71F5D4316B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12374" y="142553"/>
            <a:ext cx="6229078" cy="64220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70A22C4-2419-F743-9060-DD737068B940}"/>
              </a:ext>
            </a:extLst>
          </p:cNvPr>
          <p:cNvSpPr txBox="1"/>
          <p:nvPr/>
        </p:nvSpPr>
        <p:spPr>
          <a:xfrm>
            <a:off x="8005482" y="2492188"/>
            <a:ext cx="3092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Other/Unknown will be treated as missing</a:t>
            </a:r>
          </a:p>
        </p:txBody>
      </p:sp>
    </p:spTree>
    <p:extLst>
      <p:ext uri="{BB962C8B-B14F-4D97-AF65-F5344CB8AC3E}">
        <p14:creationId xmlns:p14="http://schemas.microsoft.com/office/powerpoint/2010/main" val="2082589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E331A-BD2D-704C-9967-A6B30253C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6D68176-319D-2747-90FE-BFAB756F2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31810" y="4854575"/>
            <a:ext cx="6286500" cy="1638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21EC9A-29EC-5641-B041-769C30B52220}"/>
              </a:ext>
            </a:extLst>
          </p:cNvPr>
          <p:cNvSpPr txBox="1"/>
          <p:nvPr/>
        </p:nvSpPr>
        <p:spPr>
          <a:xfrm>
            <a:off x="7664824" y="4021183"/>
            <a:ext cx="16136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simple logistic regression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149D15-D65A-5946-B18F-C9A67E69D0C8}"/>
              </a:ext>
            </a:extLst>
          </p:cNvPr>
          <p:cNvSpPr/>
          <p:nvPr/>
        </p:nvSpPr>
        <p:spPr>
          <a:xfrm>
            <a:off x="9750397" y="4021183"/>
            <a:ext cx="18902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logistic regression using PSM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6952C9-8A9E-A44D-B57A-BC76F95EF2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5125"/>
            <a:ext cx="8641851" cy="3163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048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14209</TotalTime>
  <Words>316</Words>
  <Application>Microsoft Macintosh PowerPoint</Application>
  <PresentationFormat>Widescreen</PresentationFormat>
  <Paragraphs>49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PowerPoint Presentation</vt:lpstr>
      <vt:lpstr>Backward-AIC from all two-way interactions: </vt:lpstr>
      <vt:lpstr>PSM matched on all two-way interactions</vt:lpstr>
      <vt:lpstr>PSM matched on individual comorbidity level</vt:lpstr>
      <vt:lpstr>Without consider interaction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Cancer subgroup analysis</vt:lpstr>
      <vt:lpstr>PowerPoint Presentation</vt:lpstr>
      <vt:lpstr>Check list</vt:lpstr>
      <vt:lpstr>Few modification</vt:lpstr>
      <vt:lpstr>How cancer date and cancer_dx_code is used? </vt:lpstr>
      <vt:lpstr>The hospitalization is the old “inpatient” variable? </vt:lpstr>
      <vt:lpstr>Which comorbidity to use? And whether to use Charlson comorbidity index</vt:lpstr>
      <vt:lpstr>Does the data should based on version 01/28</vt:lpstr>
      <vt:lpstr>Some question about survival analysis</vt:lpstr>
      <vt:lpstr>Comments: include covid diagnosis date as a covariate</vt:lpstr>
      <vt:lpstr>PowerPoint Presentation</vt:lpstr>
      <vt:lpstr>PowerPoint Presentation</vt:lpstr>
      <vt:lpstr>PowerPoint Presentation</vt:lpstr>
      <vt:lpstr>Deviation</vt:lpstr>
      <vt:lpstr>PowerPoint Presentation</vt:lpstr>
      <vt:lpstr>Cancer subgroup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Chunhui Gu</dc:creator>
  <cp:lastModifiedBy>Chunhui Gu</cp:lastModifiedBy>
  <cp:revision>73</cp:revision>
  <dcterms:created xsi:type="dcterms:W3CDTF">2021-06-18T04:09:30Z</dcterms:created>
  <dcterms:modified xsi:type="dcterms:W3CDTF">2021-06-28T15:13:28Z</dcterms:modified>
</cp:coreProperties>
</file>

<file path=docProps/thumbnail.jpeg>
</file>